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5.xml" ContentType="application/vnd.openxmlformats-officedocument.theme+xml"/>
  <Override PartName="/ppt/theme/theme10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6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8.png" ContentType="image/png"/>
  <Override PartName="/ppt/media/image1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15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</p:sldMasterIdLst>
  <p:notesMasterIdLst>
    <p:notesMasterId r:id="rId47"/>
  </p:notes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notesMaster" Target="notesMasters/notesMaster1.xml"/><Relationship Id="rId48" Type="http://schemas.openxmlformats.org/officeDocument/2006/relationships/slide" Target="slides/slide1.xml"/><Relationship Id="rId49" Type="http://schemas.openxmlformats.org/officeDocument/2006/relationships/slide" Target="slides/slide2.xml"/><Relationship Id="rId50" Type="http://schemas.openxmlformats.org/officeDocument/2006/relationships/slide" Target="slides/slide3.xml"/><Relationship Id="rId51" Type="http://schemas.openxmlformats.org/officeDocument/2006/relationships/slide" Target="slides/slide4.xml"/><Relationship Id="rId52" Type="http://schemas.openxmlformats.org/officeDocument/2006/relationships/slide" Target="slides/slide5.xml"/><Relationship Id="rId53" Type="http://schemas.openxmlformats.org/officeDocument/2006/relationships/slide" Target="slides/slide6.xml"/><Relationship Id="rId54" Type="http://schemas.openxmlformats.org/officeDocument/2006/relationships/slide" Target="slides/slide7.xml"/><Relationship Id="rId55" Type="http://schemas.openxmlformats.org/officeDocument/2006/relationships/slide" Target="slides/slide8.xml"/><Relationship Id="rId56" Type="http://schemas.openxmlformats.org/officeDocument/2006/relationships/slide" Target="slides/slide9.xml"/><Relationship Id="rId57" Type="http://schemas.openxmlformats.org/officeDocument/2006/relationships/slide" Target="slides/slide10.xml"/><Relationship Id="rId58" Type="http://schemas.openxmlformats.org/officeDocument/2006/relationships/slide" Target="slides/slide11.xml"/><Relationship Id="rId59" Type="http://schemas.openxmlformats.org/officeDocument/2006/relationships/slide" Target="slides/slide12.xml"/><Relationship Id="rId60" Type="http://schemas.openxmlformats.org/officeDocument/2006/relationships/slide" Target="slides/slide13.xml"/><Relationship Id="rId61" Type="http://schemas.openxmlformats.org/officeDocument/2006/relationships/slide" Target="slides/slide14.xml"/><Relationship Id="rId62" Type="http://schemas.openxmlformats.org/officeDocument/2006/relationships/slide" Target="slides/slide15.xml"/><Relationship Id="rId63" Type="http://schemas.openxmlformats.org/officeDocument/2006/relationships/slide" Target="slides/slide16.xml"/><Relationship Id="rId6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dt" idx="1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ftr" idx="1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207741A-3870-4B69-80EE-AC133E062985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Arial"/>
                <a:ea typeface="Arial"/>
              </a:rPr>
              <a:t>Иллюстрацию меняем на релевантную теме урока!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Arial"/>
                <a:ea typeface="Arial"/>
              </a:rPr>
              <a:t>Стандартный слайд. Не меняем его совсем. Но всегда используем в конце презентации. 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олько заголовок_1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155F393-BA6C-449B-B078-2E6C5EA13DD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8E535A-1834-4237-8D9F-55A002F206B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2699E2-589D-436D-8A4F-DAA9BF3A785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21D4CB6-335D-4502-A6E7-05B9BA36298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846D5B-279D-448E-9810-B42D0AD2173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0_Только заголово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764C19-CAC2-4343-840B-8687887BD3B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олько заголовок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1C7984-0423-4FBD-B29D-5D73B25DD9B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Заголовок в одну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F2C71BF-8E69-4983-B870-805D8408B5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4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4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 5_2_1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9;p18" descr=""/>
          <p:cNvPicPr/>
          <p:nvPr/>
        </p:nvPicPr>
        <p:blipFill>
          <a:blip r:embed="rId2"/>
          <a:stretch/>
        </p:blipFill>
        <p:spPr>
          <a:xfrm>
            <a:off x="540000" y="360000"/>
            <a:ext cx="1610640" cy="20736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10;p18"/>
          <p:cNvSpPr/>
          <p:nvPr/>
        </p:nvSpPr>
        <p:spPr>
          <a:xfrm>
            <a:off x="4979160" y="0"/>
            <a:ext cx="4164480" cy="514332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19;p35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25" name="Google Shape;121;p35" descr=""/>
          <p:cNvPicPr/>
          <p:nvPr/>
        </p:nvPicPr>
        <p:blipFill>
          <a:blip r:embed="rId3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24;p3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8" name="Google Shape;126;p36" descr=""/>
          <p:cNvPicPr/>
          <p:nvPr/>
        </p:nvPicPr>
        <p:blipFill>
          <a:blip r:embed="rId3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805200" y="2275920"/>
            <a:ext cx="3996000" cy="22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Google Shape;16;p19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129;p3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34" name="Google Shape;131;p37" descr=""/>
          <p:cNvPicPr/>
          <p:nvPr/>
        </p:nvPicPr>
        <p:blipFill>
          <a:blip r:embed="rId3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52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Google Shape;137;p38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8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41;p40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44;p41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47;p42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6;p27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52;p44" descr=""/>
          <p:cNvPicPr/>
          <p:nvPr/>
        </p:nvPicPr>
        <p:blipFill>
          <a:blip r:embed="rId2"/>
          <a:stretch/>
        </p:blipFill>
        <p:spPr>
          <a:xfrm>
            <a:off x="5533200" y="2230920"/>
            <a:ext cx="1167840" cy="129384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53;p44"/>
          <p:cNvSpPr/>
          <p:nvPr/>
        </p:nvSpPr>
        <p:spPr>
          <a:xfrm>
            <a:off x="2007000" y="1496520"/>
            <a:ext cx="5130000" cy="25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4400" spc="-1" strike="noStrike">
                <a:solidFill>
                  <a:schemeClr val="lt1"/>
                </a:solidFill>
                <a:latin typeface="IBM Plex Sans SemiBold"/>
                <a:ea typeface="IBM Plex Sans SemiBold"/>
              </a:rPr>
              <a:t>Спасибо 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4400" spc="-1" strike="noStrike">
                <a:solidFill>
                  <a:schemeClr val="lt1"/>
                </a:solidFill>
                <a:latin typeface="IBM Plex Sans SemiBold"/>
                <a:ea typeface="IBM Plex Sans SemiBold"/>
              </a:rPr>
              <a:t>за внимание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Google Shape;154;p44" descr=""/>
          <p:cNvPicPr/>
          <p:nvPr/>
        </p:nvPicPr>
        <p:blipFill>
          <a:blip r:embed="rId3"/>
          <a:stretch/>
        </p:blipFill>
        <p:spPr>
          <a:xfrm>
            <a:off x="468000" y="180000"/>
            <a:ext cx="386640" cy="386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36400" y="1738800"/>
            <a:ext cx="38552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36400" y="2908800"/>
            <a:ext cx="382536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36400" y="4075200"/>
            <a:ext cx="382536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752000" y="1738800"/>
            <a:ext cx="38552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752000" y="2908800"/>
            <a:ext cx="382536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4752000" y="4075200"/>
            <a:ext cx="382536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Google Shape;169;p45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18040" y="519120"/>
            <a:ext cx="8083800" cy="109872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18400" y="1766160"/>
            <a:ext cx="8083800" cy="281124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1"/>
          </p:nvPr>
        </p:nvSpPr>
        <p:spPr>
          <a:xfrm>
            <a:off x="4419720" y="4529880"/>
            <a:ext cx="2133360" cy="19800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EAC07B-C315-470D-8681-8BC487572AB6}" type="slidenum">
              <a:rPr b="0" lang="ru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4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19;p2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20;p20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5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518040" y="2778480"/>
            <a:ext cx="7438320" cy="134424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b">
            <a:noAutofit/>
          </a:bodyPr>
          <a:p>
            <a:pPr indent="0">
              <a:buNone/>
            </a:pPr>
            <a:r>
              <a:rPr b="0" lang="ru-RU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8040" y="4285800"/>
            <a:ext cx="7438320" cy="37728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sldNum" idx="2"/>
          </p:nvPr>
        </p:nvSpPr>
        <p:spPr>
          <a:xfrm>
            <a:off x="4419720" y="4629240"/>
            <a:ext cx="2133360" cy="27612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C3E610-7485-4B70-AF6F-63511DB1771A}" type="slidenum">
              <a:rPr b="0" lang="ru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9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83;p49" descr=""/>
          <p:cNvPicPr/>
          <p:nvPr/>
        </p:nvPicPr>
        <p:blipFill>
          <a:blip r:embed="rId2"/>
          <a:stretch/>
        </p:blipFill>
        <p:spPr>
          <a:xfrm>
            <a:off x="2376360" y="330120"/>
            <a:ext cx="4390920" cy="448272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84;p49" descr=""/>
          <p:cNvPicPr/>
          <p:nvPr/>
        </p:nvPicPr>
        <p:blipFill>
          <a:blip r:embed="rId3"/>
          <a:stretch/>
        </p:blipFill>
        <p:spPr>
          <a:xfrm>
            <a:off x="8604000" y="4680000"/>
            <a:ext cx="291240" cy="28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254E84CD-01D1-43F9-B5C8-62B3A08F5B75}" type="slidenum"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ru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A0A0517A-7D18-4799-9135-AFC715170899}" type="slidenum"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e3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193;p52" descr="image1.png"/>
          <p:cNvPicPr/>
          <p:nvPr/>
        </p:nvPicPr>
        <p:blipFill>
          <a:blip r:embed="rId2">
            <a:alphaModFix amt="36000"/>
          </a:blip>
          <a:stretch/>
        </p:blipFill>
        <p:spPr>
          <a:xfrm>
            <a:off x="581400" y="4588920"/>
            <a:ext cx="904680" cy="16416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sldNum" idx="5"/>
          </p:nvPr>
        </p:nvSpPr>
        <p:spPr>
          <a:xfrm>
            <a:off x="4419720" y="4529880"/>
            <a:ext cx="2133360" cy="19800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7DFA0A-FA07-489E-91C6-EE00B0D51F01}" type="slidenum">
              <a:rPr b="0" lang="ru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9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28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oogle Shape;90;p28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96;p53" descr="image1.png"/>
          <p:cNvPicPr/>
          <p:nvPr/>
        </p:nvPicPr>
        <p:blipFill>
          <a:blip r:embed="rId2">
            <a:alphaModFix amt="36000"/>
          </a:blip>
          <a:stretch/>
        </p:blipFill>
        <p:spPr>
          <a:xfrm>
            <a:off x="581400" y="4588920"/>
            <a:ext cx="904680" cy="16416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97;p53" descr="image2.png"/>
          <p:cNvPicPr/>
          <p:nvPr/>
        </p:nvPicPr>
        <p:blipFill>
          <a:blip r:embed="rId3">
            <a:alphaModFix amt="36000"/>
          </a:blip>
          <a:stretch/>
        </p:blipFill>
        <p:spPr>
          <a:xfrm>
            <a:off x="581400" y="4588920"/>
            <a:ext cx="904680" cy="16416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18040" y="519120"/>
            <a:ext cx="8107560" cy="71892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18040" y="1685880"/>
            <a:ext cx="8107560" cy="290268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6"/>
          </p:nvPr>
        </p:nvSpPr>
        <p:spPr>
          <a:xfrm>
            <a:off x="4419720" y="4529880"/>
            <a:ext cx="2133360" cy="19800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3D7944-BC8A-499D-BBEF-0993BA751CF4}" type="slidenum">
              <a:rPr b="0" lang="ru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202;p54"/>
          <p:cNvSpPr/>
          <p:nvPr/>
        </p:nvSpPr>
        <p:spPr>
          <a:xfrm flipH="1">
            <a:off x="4571280" y="0"/>
            <a:ext cx="4571640" cy="5143320"/>
          </a:xfrm>
          <a:prstGeom prst="rect">
            <a:avLst/>
          </a:prstGeom>
          <a:solidFill>
            <a:srgbClr val="dcdd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Google Shape;203;p54" descr="image2.png"/>
          <p:cNvPicPr/>
          <p:nvPr/>
        </p:nvPicPr>
        <p:blipFill>
          <a:blip r:embed="rId2">
            <a:alphaModFix amt="36000"/>
          </a:blip>
          <a:stretch/>
        </p:blipFill>
        <p:spPr>
          <a:xfrm>
            <a:off x="581400" y="4588920"/>
            <a:ext cx="904680" cy="1641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18040" y="519120"/>
            <a:ext cx="3510720" cy="405828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91480" y="519120"/>
            <a:ext cx="3510720" cy="405828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7"/>
          </p:nvPr>
        </p:nvSpPr>
        <p:spPr>
          <a:xfrm>
            <a:off x="4419720" y="4529880"/>
            <a:ext cx="2133360" cy="198000"/>
          </a:xfrm>
          <a:prstGeom prst="rect">
            <a:avLst/>
          </a:prstGeom>
          <a:noFill/>
          <a:ln w="0">
            <a:noFill/>
          </a:ln>
        </p:spPr>
        <p:txBody>
          <a:bodyPr lIns="34200" rIns="342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9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CC9FE5-7941-4B5F-AFD9-F3FF02C82B70}" type="slidenum">
              <a:rPr b="0" lang="ru" sz="9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ru-RU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27;p21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52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219;p59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8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224;p60" descr=""/>
          <p:cNvPicPr/>
          <p:nvPr/>
        </p:nvPicPr>
        <p:blipFill>
          <a:blip r:embed="rId2"/>
          <a:stretch/>
        </p:blipFill>
        <p:spPr>
          <a:xfrm>
            <a:off x="8604000" y="4680000"/>
            <a:ext cx="291240" cy="28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16600" y="986400"/>
            <a:ext cx="8110440" cy="102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75200" y="1557720"/>
            <a:ext cx="8193240" cy="246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ftr" idx="8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 idx="9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sldNum" idx="10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8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A8A930-D8AC-41E5-B57A-EBBF3A3D75B9}" type="slidenum">
              <a:rPr b="0" lang="ru" sz="8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ru-RU" sz="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2;p2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Google Shape;94;p29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233;p62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29;p2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30;p22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4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36;p23" descr=""/>
          <p:cNvPicPr/>
          <p:nvPr/>
        </p:nvPicPr>
        <p:blipFill>
          <a:blip r:embed="rId2"/>
          <a:stretch/>
        </p:blipFill>
        <p:spPr>
          <a:xfrm>
            <a:off x="540000" y="360000"/>
            <a:ext cx="1610640" cy="20736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37;p23"/>
          <p:cNvSpPr/>
          <p:nvPr/>
        </p:nvSpPr>
        <p:spPr>
          <a:xfrm>
            <a:off x="4979160" y="0"/>
            <a:ext cx="4164480" cy="51433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60;p24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Google Shape;76;p25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82;p26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6;p3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97;p30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db5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01;p3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3" name="Google Shape;102;p31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06;p3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6" name="Google Shape;107;p32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9;p33" descr=""/>
          <p:cNvPicPr/>
          <p:nvPr/>
        </p:nvPicPr>
        <p:blipFill>
          <a:blip r:embed="rId2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pic>
        <p:nvPicPr>
          <p:cNvPr id="18" name="Google Shape;110;p33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268000"/>
            <a:ext cx="8063640" cy="606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indent="0"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title"/>
          </p:nvPr>
        </p:nvSpPr>
        <p:spPr>
          <a:xfrm>
            <a:off x="540000" y="1956240"/>
            <a:ext cx="8063640" cy="3819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b">
            <a:noAutofit/>
          </a:bodyPr>
          <a:p>
            <a:pPr indent="0"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d4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14;p3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117;p34" descr=""/>
          <p:cNvPicPr/>
          <p:nvPr/>
        </p:nvPicPr>
        <p:blipFill>
          <a:blip r:embed="rId3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docs.google.com/spreadsheets/d/152JyksagijqyscnrFDc6Ez2VjT5MKNXpDOyc4PRlauw/edit#gid=208646510" TargetMode="External"/><Relationship Id="rId2" Type="http://schemas.openxmlformats.org/officeDocument/2006/relationships/slideLayout" Target="../slideLayouts/slideLayout3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 SemiBold"/>
                <a:ea typeface="IBM Plex Sans SemiBold"/>
              </a:rPr>
              <a:t>Промежуточная аттестация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40000" y="3272040"/>
            <a:ext cx="3851640" cy="316620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Excel, Power BI, Python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Google Shape;240;p1" descr=""/>
          <p:cNvPicPr/>
          <p:nvPr/>
        </p:nvPicPr>
        <p:blipFill>
          <a:blip r:embed="rId1"/>
          <a:stretch/>
        </p:blipFill>
        <p:spPr>
          <a:xfrm>
            <a:off x="4345560" y="846720"/>
            <a:ext cx="4446720" cy="36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356760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Это сгруппированные по каждому уникальному пользователю сессии с любой выбранной характеристикой: UTM метки, девайс, регион - все это можно вывести в цепочку касаний для того, чтобы понять зависимость поведения пользователя.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Что такое цепочки касаний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302;p10" descr=""/>
          <p:cNvPicPr/>
          <p:nvPr/>
        </p:nvPicPr>
        <p:blipFill>
          <a:blip r:embed="rId1"/>
          <a:stretch/>
        </p:blipFill>
        <p:spPr>
          <a:xfrm>
            <a:off x="6522480" y="1260000"/>
            <a:ext cx="2409480" cy="359064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303;p10" descr=""/>
          <p:cNvPicPr/>
          <p:nvPr/>
        </p:nvPicPr>
        <p:blipFill>
          <a:blip r:embed="rId2"/>
          <a:stretch/>
        </p:blipFill>
        <p:spPr>
          <a:xfrm>
            <a:off x="4296240" y="1271160"/>
            <a:ext cx="2283840" cy="34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Аналитика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Рассчитайте следующие показатели: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Из каких регионов больше всего заявок​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Какой средний процент отказов (Bounce)​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 каких устройств чаще заходят на сайты​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Какие источники наиболее конвертируемые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Рассчитайте ROMI (при расчете придумайте методологию расчета средней стоимость проданного автомобиля)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Посчитайте выручку в рублях только по долларовым позициям​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Определите, какой источник трафика наиболее выгоден для компании по текущим данным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Ответьте на вопрос: каких показателей не хватает, чтобы посчитать чистую прибыль?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Сделать прогноз до конца февраля по количеству конверсий на каждый день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Какая будет выручка за первый квартал, если средняя стоимость авто останется неизменной, а продажи будут пропорциональны текущим данным?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Аналитика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Визуализация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Настройте цветовую тему и оформите дашборд, который содержит следующую информацию: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Цепочки касаний с дополнительными полезными характеристиками и с раскраской в зависимости от того, была ли продажа у цепочки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Карту продаж по регионам и городам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Матрицу с воронкой продаж по каждой модели и марке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Количество продаж по источникам трафика с линией отсечки в 230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Декомпозицию продаж по источникам трафика (Source, Medium, Keyword, Campaign)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Продажи за каждый день с раскраской по выполнению целевых показателей (их выберете сами)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Фильтр по количеству касаний и признаку конверсии + любые другие полезные фильтры, которые посчитаете нужным (от 5 до 7 фильтров всего)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Char char="?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Среднее количество касаний в цепочке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Визуализация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chemeClr val="lt1"/>
                </a:solidFill>
                <a:latin typeface="IBM Plex Sans"/>
                <a:ea typeface="IBM Plex Sans"/>
              </a:rPr>
              <a:t>Спасибо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4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за внимание!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Всего нужно выполнить 24 пункта по всем направлениям, в зависимости от того, сколкьо пунктов удалось выполнить будет ставиться оценка: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IBM Plex Sans"/>
              <a:buAutoNum type="arabicParenR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Менее 60% пунктов - не сдано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arenR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60 - 74% - Удовлетворительно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arenR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75 - 89% - Хорошо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arenR"/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90 - 100% - Отлично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Оценка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175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●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Время для выполнения - 3-5 часов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IBM Plex Sans"/>
              <a:buChar char="●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Срок сдачи - 1 день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IBM Plex Sans"/>
              <a:buChar char="●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Формат сдачи - архив со всеми документами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Требования к работе: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Описание бизнес кейса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Авто дилер Премиум Авто хочет проанализировать эффективность маркетинговых кампаний в интернете.​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Так как у самой компании не хватает компетенций для такого анализа, то она наняла консалтинговую IT компанию, которая должна помочь ему в этом проекте.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В ходе пресейла консультанты договорились с клиентом, что сделают пилотный проект на основании ограниченных данных за 1,5 месяца и по двум маркам: BMW и Mercedes.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Если результаты пилотного проекта устроят заказчика, то будет заключен полноценный контракт на внедрение проекта, который будет позволять отслеживать эффективность маркетинга на постоянно основе.​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Описание бизнес кейса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​</a:t>
            </a: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В рамках пилотного проекта, мы решили объединить данные из Google analytics и CRM системы, для того, чтобы посмотреть какие кампании приводят не только к заявкам, но и к продажам.​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Наши коллеги внедрили Client ID, который пробрасывается из web аналитики в CRM, данные были накоплены за несколько месяцев и параллельно были созданы коннекторы к Google analytics и CRM.​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Текущая наша задача заключается в том, чтобы забрать данные из систем, объединить их, вывести недостающие данные и на их основе выдать клиенту дашборд, который ответить на его вопросы.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Описание бизнес кейса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Описание данных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Описание данных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40000" y="1204920"/>
            <a:ext cx="3962880" cy="3176280"/>
          </a:xfrm>
          <a:prstGeom prst="rect">
            <a:avLst/>
          </a:prstGeom>
          <a:solidFill>
            <a:srgbClr val="fdf7b0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108000" rIns="10800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100" spc="-1" strike="noStrike">
                <a:solidFill>
                  <a:srgbClr val="666666"/>
                </a:solidFill>
                <a:latin typeface="IBM Plex Sans"/>
                <a:ea typeface="IBM Plex Sans"/>
              </a:rPr>
              <a:t>Описание датасета и инструментария:</a:t>
            </a:r>
            <a:endParaRPr b="0" lang="ru-RU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ubTitle"/>
          </p:nvPr>
        </p:nvSpPr>
        <p:spPr>
          <a:xfrm>
            <a:off x="4855320" y="1204920"/>
            <a:ext cx="3962880" cy="31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57200" indent="-336600">
              <a:lnSpc>
                <a:spcPct val="115000"/>
              </a:lnSpc>
              <a:buClr>
                <a:srgbClr val="595959"/>
              </a:buClr>
              <a:buFont typeface="IBM Plex Sans"/>
              <a:buChar char="?"/>
            </a:pPr>
            <a:r>
              <a:rPr b="0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Данные из 2 систем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15000"/>
              </a:lnSpc>
              <a:buClr>
                <a:srgbClr val="595959"/>
              </a:buClr>
              <a:buFont typeface="IBM Plex Sans"/>
              <a:buChar char="?"/>
            </a:pPr>
            <a:r>
              <a:rPr b="0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2 рабочие таблицы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15000"/>
              </a:lnSpc>
              <a:buClr>
                <a:srgbClr val="595959"/>
              </a:buClr>
              <a:buFont typeface="IBM Plex Sans"/>
              <a:buChar char="?"/>
            </a:pPr>
            <a:r>
              <a:rPr b="0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1 справочник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15000"/>
              </a:lnSpc>
              <a:buClr>
                <a:srgbClr val="595959"/>
              </a:buClr>
              <a:buFont typeface="IBM Plex Sans"/>
              <a:buChar char="?"/>
            </a:pPr>
            <a:r>
              <a:rPr b="0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1 источник внешний из интернета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Проект можно выполнить по-разному, поэтому вы можете сами выбирать инструмент, в котором выполняете задание: Excel, Power BI или Python. </a:t>
            </a:r>
            <a:r>
              <a:rPr b="1" lang="ru" sz="1700" spc="-1" strike="noStrike">
                <a:solidFill>
                  <a:srgbClr val="595959"/>
                </a:solidFill>
                <a:latin typeface="IBM Plex Sans"/>
                <a:ea typeface="IBM Plex Sans"/>
              </a:rPr>
              <a:t>Однако вы должны использовать все три инструмента на разных этапах работы.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8063640" cy="2551680"/>
          </a:xfrm>
          <a:prstGeom prst="rect">
            <a:avLst/>
          </a:prstGeom>
          <a:noFill/>
          <a:ln w="0">
            <a:noFill/>
          </a:ln>
        </p:spPr>
        <p:txBody>
          <a:bodyPr lIns="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IBM Plex Sans"/>
                <a:ea typeface="IBM Plex Sans"/>
              </a:rPr>
              <a:t>Работа с данными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chemeClr val="lt1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821232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Ссылка на данные: </a:t>
            </a:r>
            <a:r>
              <a:rPr b="0" lang="ru" sz="1400" spc="-1" strike="noStrike" u="sng">
                <a:solidFill>
                  <a:schemeClr val="folHlink"/>
                </a:solidFill>
                <a:uFillTx/>
                <a:latin typeface="IBM Plex Sans"/>
                <a:ea typeface="IBM Plex Sans"/>
                <a:hlinkClick r:id="rId1"/>
              </a:rPr>
              <a:t>https://docs.google.com/spreadsheets/d/152JyksagijqyscnrFDc6Ez2VjT5MKNXpDOyc4PRlauw/edit#gid=208646510</a:t>
            </a: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Выделите в Маркетинговых данных признак марки и модели автомобиля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Загрузите данные по курсам валют на дату с сайта ЦБ РФ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Объедините все 4 получившиеся таблицы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Добавьте недостающие показатели в Справочник: Итоговую стоимость в рублях и маржу в рублях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" sz="1400" spc="-1" strike="noStrike">
                <a:solidFill>
                  <a:schemeClr val="dk1"/>
                </a:solidFill>
                <a:latin typeface="IBM Plex Sans"/>
                <a:ea typeface="IBM Plex Sans"/>
              </a:rPr>
              <a:t>Добавьте недостающие данные: цепочки касаний, сумма конверсий по цепочкам, признак конверсии по цепочкам, сумма касаний для каждой цепочки и соответственно каждого пользователя.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36000" bIns="36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000" spc="-1" strike="noStrike">
                <a:solidFill>
                  <a:schemeClr val="dk2"/>
                </a:solidFill>
                <a:latin typeface="IBM Plex Sans"/>
                <a:ea typeface="IBM Plex Sans"/>
              </a:rPr>
              <a:t>Итоговая аттестация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Подготовка данных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LibreOffice/24.2.4.2$Linux_X86_64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revision>0</cp:revision>
  <dc:subject/>
  <dc:title/>
</cp:coreProperties>
</file>